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9" r:id="rId7"/>
    <p:sldId id="265" r:id="rId8"/>
    <p:sldId id="262" r:id="rId9"/>
    <p:sldId id="259" r:id="rId10"/>
    <p:sldId id="268" r:id="rId11"/>
    <p:sldId id="264" r:id="rId12"/>
  </p:sldIdLst>
  <p:sldSz cx="18288000" cy="10287000"/>
  <p:notesSz cx="6858000" cy="9144000"/>
  <p:embeddedFontLst>
    <p:embeddedFont>
      <p:font typeface="Helios" panose="020B0604020202020204" charset="0"/>
      <p:regular r:id="rId13"/>
    </p:embeddedFont>
    <p:embeddedFont>
      <p:font typeface="Helios Bold" panose="020B0604020202020204" charset="0"/>
      <p:regular r:id="rId14"/>
    </p:embeddedFont>
    <p:embeddedFont>
      <p:font typeface="Klein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200DB0-946A-1467-9873-F16027FAA213}" v="56" dt="2024-10-03T15:44:30.6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586" autoAdjust="0"/>
  </p:normalViewPr>
  <p:slideViewPr>
    <p:cSldViewPr>
      <p:cViewPr>
        <p:scale>
          <a:sx n="50" d="100"/>
          <a:sy n="50" d="100"/>
        </p:scale>
        <p:origin x="1421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hyperlink" Target="../Desktop/fibal%20fdm/templates/index.html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868486" y="1231900"/>
            <a:ext cx="3795714" cy="39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1"/>
              </a:lnSpc>
              <a:spcBef>
                <a:spcPct val="0"/>
              </a:spcBef>
            </a:pPr>
            <a:endParaRPr lang="en-US" sz="2401" dirty="0">
              <a:solidFill>
                <a:srgbClr val="F4F4F4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7543800" y="3619500"/>
            <a:ext cx="10248900" cy="4361239"/>
            <a:chOff x="-2844800" y="0"/>
            <a:chExt cx="13665200" cy="5814985"/>
          </a:xfrm>
        </p:grpSpPr>
        <p:sp>
          <p:nvSpPr>
            <p:cNvPr id="9" name="TextBox 9"/>
            <p:cNvSpPr txBox="1"/>
            <p:nvPr/>
          </p:nvSpPr>
          <p:spPr>
            <a:xfrm>
              <a:off x="-2844800" y="0"/>
              <a:ext cx="13665200" cy="4924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4399"/>
                </a:lnSpc>
              </a:pPr>
              <a:r>
                <a:rPr lang="en-US" sz="11999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Financial Risk </a:t>
              </a:r>
              <a:r>
                <a:rPr lang="en-US" sz="11999" b="1" dirty="0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Prediction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107383"/>
              <a:ext cx="1049897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Machine Learning Model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D7FA2BF-4737-46E0-90A0-C5DBF2E34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142927"/>
            <a:ext cx="765106" cy="762573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673413">
            <a:off x="9283310" y="-2113117"/>
            <a:ext cx="13265113" cy="13265113"/>
          </a:xfrm>
          <a:custGeom>
            <a:avLst/>
            <a:gdLst/>
            <a:ahLst/>
            <a:cxnLst/>
            <a:rect l="l" t="t" r="r" b="b"/>
            <a:pathLst>
              <a:path w="13265113" h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67802" y="-695325"/>
            <a:ext cx="12417410" cy="11560608"/>
            <a:chOff x="0" y="0"/>
            <a:chExt cx="6350000" cy="5911850"/>
          </a:xfrm>
        </p:grpSpPr>
        <p:sp>
          <p:nvSpPr>
            <p:cNvPr id="4" name="Freeform 4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5">
                <a:alphaModFix amt="90000"/>
              </a:blip>
              <a:stretch>
                <a:fillRect l="-19842" r="-198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476500"/>
            <a:ext cx="7090510" cy="1144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 dirty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Demonstration</a:t>
            </a:r>
            <a:endParaRPr lang="en-US" sz="6999" b="1" dirty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910566" y="4985154"/>
            <a:ext cx="5208644" cy="1072746"/>
            <a:chOff x="0" y="-66675"/>
            <a:chExt cx="6944859" cy="143032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35004"/>
              <a:ext cx="6944859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  <a:hlinkClick r:id="rId6" action="ppaction://hlinkfile"/>
                </a:rPr>
                <a:t>INDEX.HTML</a:t>
              </a:r>
              <a:endParaRPr lang="en-US" sz="3000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6944859" cy="559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Web application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27" name="Freeform 12">
            <a:extLst>
              <a:ext uri="{FF2B5EF4-FFF2-40B4-BE49-F238E27FC236}">
                <a16:creationId xmlns:a16="http://schemas.microsoft.com/office/drawing/2014/main" id="{B26A9327-A354-414C-ADC6-BA22D9EF08E8}"/>
              </a:ext>
            </a:extLst>
          </p:cNvPr>
          <p:cNvSpPr/>
          <p:nvPr/>
        </p:nvSpPr>
        <p:spPr>
          <a:xfrm>
            <a:off x="1285097" y="5322806"/>
            <a:ext cx="391303" cy="353521"/>
          </a:xfrm>
          <a:custGeom>
            <a:avLst/>
            <a:gdLst/>
            <a:ahLst/>
            <a:cxnLst/>
            <a:rect l="l" t="t" r="r" b="b"/>
            <a:pathLst>
              <a:path w="1247944" h="1247944">
                <a:moveTo>
                  <a:pt x="0" y="0"/>
                </a:moveTo>
                <a:lnTo>
                  <a:pt x="1247943" y="0"/>
                </a:lnTo>
                <a:lnTo>
                  <a:pt x="1247943" y="1247944"/>
                </a:lnTo>
                <a:lnTo>
                  <a:pt x="0" y="12479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7438" y="-2845897"/>
            <a:ext cx="15978794" cy="15978794"/>
          </a:xfrm>
          <a:custGeom>
            <a:avLst/>
            <a:gdLst/>
            <a:ahLst/>
            <a:cxnLst/>
            <a:rect l="l" t="t" r="r" b="b"/>
            <a:pathLst>
              <a:path w="15978794" h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4457700"/>
            <a:ext cx="6278177" cy="2714097"/>
            <a:chOff x="0" y="2062864"/>
            <a:chExt cx="8370902" cy="3618795"/>
          </a:xfrm>
        </p:grpSpPr>
        <p:sp>
          <p:nvSpPr>
            <p:cNvPr id="4" name="TextBox 4"/>
            <p:cNvSpPr txBox="1"/>
            <p:nvPr/>
          </p:nvSpPr>
          <p:spPr>
            <a:xfrm>
              <a:off x="0" y="2062864"/>
              <a:ext cx="8370902" cy="1525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 dirty="0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Our Team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984459"/>
              <a:ext cx="6930758" cy="69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 lang="en-US" sz="3199" u="none" dirty="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366322" y="1151795"/>
            <a:ext cx="4292778" cy="997400"/>
            <a:chOff x="0" y="-19050"/>
            <a:chExt cx="5723703" cy="1329867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5723703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 err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Bandara</a:t>
              </a:r>
              <a:r>
                <a:rPr lang="en-US" sz="3000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K M W G L A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51518"/>
              <a:ext cx="5723703" cy="559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IT22089304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366322" y="2888385"/>
            <a:ext cx="4292778" cy="997400"/>
            <a:chOff x="0" y="-19050"/>
            <a:chExt cx="5723703" cy="132986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5723703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Jayasinghe J M H C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51518"/>
              <a:ext cx="5723703" cy="559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IT22597342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366322" y="4624975"/>
            <a:ext cx="4292778" cy="997400"/>
            <a:chOff x="0" y="-19050"/>
            <a:chExt cx="5723703" cy="132986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9050"/>
              <a:ext cx="5723703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Abeysinghe E 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51518"/>
              <a:ext cx="5723703" cy="559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IT22166692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366322" y="6361565"/>
            <a:ext cx="4483278" cy="997400"/>
            <a:chOff x="0" y="-19049"/>
            <a:chExt cx="5977703" cy="132986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49"/>
              <a:ext cx="5977703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 err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Wicramasinghe</a:t>
              </a:r>
              <a:r>
                <a:rPr lang="en-US" sz="3000" b="1" dirty="0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D A T 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51518"/>
              <a:ext cx="5723703" cy="559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IT22113504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366322" y="8098155"/>
            <a:ext cx="4292778" cy="997400"/>
            <a:chOff x="0" y="-19050"/>
            <a:chExt cx="5723703" cy="132986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9050"/>
              <a:ext cx="5723703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 err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Mesandu</a:t>
              </a:r>
              <a:r>
                <a:rPr lang="en-US" sz="3000" b="1" dirty="0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W M 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51518"/>
              <a:ext cx="5723703" cy="559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IT22108890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307206"/>
              </p:ext>
            </p:extLst>
          </p:nvPr>
        </p:nvGraphicFramePr>
        <p:xfrm>
          <a:off x="2035380" y="4645343"/>
          <a:ext cx="6604347" cy="4157103"/>
        </p:xfrm>
        <a:graphic>
          <a:graphicData uri="http://schemas.openxmlformats.org/drawingml/2006/table">
            <a:tbl>
              <a:tblPr/>
              <a:tblGrid>
                <a:gridCol w="5219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7611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  <a:sym typeface="Helios"/>
                        </a:rPr>
                        <a:t>Background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3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  <a:sym typeface="Helios"/>
                        </a:rPr>
                        <a:t>Business Goals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4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  <a:sym typeface="Helios"/>
                        </a:rPr>
                        <a:t>Dataset Overview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5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  <a:sym typeface="Helios"/>
                        </a:rPr>
                        <a:t>Implementation Overview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1" dirty="0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6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749961"/>
              </p:ext>
            </p:extLst>
          </p:nvPr>
        </p:nvGraphicFramePr>
        <p:xfrm>
          <a:off x="9647029" y="4645343"/>
          <a:ext cx="6604347" cy="4157103"/>
        </p:xfrm>
        <a:graphic>
          <a:graphicData uri="http://schemas.openxmlformats.org/drawingml/2006/table">
            <a:tbl>
              <a:tblPr/>
              <a:tblGrid>
                <a:gridCol w="5219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  <a:sym typeface="Helios"/>
                        </a:rPr>
                        <a:t>Challenges and solution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1" dirty="0">
                          <a:solidFill>
                            <a:srgbClr val="718BAB"/>
                          </a:solidFill>
                          <a:latin typeface="Helios Bold"/>
                          <a:sym typeface="Helios Bold"/>
                        </a:rPr>
                        <a:t>7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  <a:sym typeface="Helios"/>
                        </a:rPr>
                        <a:t>Further Implementation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1" dirty="0">
                          <a:solidFill>
                            <a:srgbClr val="718BAB"/>
                          </a:solidFill>
                          <a:latin typeface="Helios Bold"/>
                          <a:sym typeface="Helios Bold"/>
                        </a:rPr>
                        <a:t>8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  <a:sym typeface="Helios"/>
                        </a:rPr>
                        <a:t>Demonstration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1" dirty="0">
                          <a:solidFill>
                            <a:srgbClr val="718BAB"/>
                          </a:solidFill>
                          <a:latin typeface="Helios Bold"/>
                          <a:sym typeface="Helios Bold"/>
                        </a:rPr>
                        <a:t>9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611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4639504" y="1391465"/>
            <a:ext cx="9008992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Agenda</a:t>
            </a:r>
          </a:p>
        </p:txBody>
      </p:sp>
      <p:sp>
        <p:nvSpPr>
          <p:cNvPr id="10" name="Freeform 10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333203" y="967874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8272" y="141162"/>
            <a:ext cx="9856393" cy="9856393"/>
            <a:chOff x="0" y="0"/>
            <a:chExt cx="13141858" cy="13141858"/>
          </a:xfrm>
        </p:grpSpPr>
        <p:sp>
          <p:nvSpPr>
            <p:cNvPr id="3" name="Freeform 3"/>
            <p:cNvSpPr/>
            <p:nvPr/>
          </p:nvSpPr>
          <p:spPr>
            <a:xfrm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11122" y="1311122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171944" y="1966426"/>
            <a:ext cx="6148356" cy="6354148"/>
            <a:chOff x="0" y="0"/>
            <a:chExt cx="6362700" cy="6575666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2186913"/>
            <a:ext cx="7962900" cy="6199289"/>
            <a:chOff x="0" y="-76200"/>
            <a:chExt cx="10617200" cy="8265717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10617200" cy="29281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099"/>
                </a:lnSpc>
              </a:pPr>
              <a:r>
                <a:rPr lang="en-US" sz="6999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Background </a:t>
              </a:r>
            </a:p>
            <a:p>
              <a:pPr>
                <a:lnSpc>
                  <a:spcPts val="9099"/>
                </a:lnSpc>
              </a:pPr>
              <a:r>
                <a:rPr lang="en-US" sz="4000" b="1" dirty="0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Why financial risk evaluation?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645112"/>
              <a:ext cx="8770288" cy="4544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9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u="none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Many people default on loans</a:t>
              </a:r>
            </a:p>
            <a:p>
              <a:pPr marL="690879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Banks need to predict the risk of each loan applicant</a:t>
              </a:r>
            </a:p>
            <a:p>
              <a:pPr marL="690879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u="none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Machine learning can  help by analyzing data about applicants to predict their financial risk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150975" y="6948335"/>
            <a:ext cx="5108325" cy="1384513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l">
              <a:lnSpc>
                <a:spcPts val="2100"/>
              </a:lnSpc>
            </a:pPr>
            <a:endParaRPr lang="en-US" sz="1500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96844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3783659"/>
            <a:ext cx="6972300" cy="2443141"/>
            <a:chOff x="0" y="-76200"/>
            <a:chExt cx="9296400" cy="3257521"/>
          </a:xfrm>
        </p:grpSpPr>
        <p:sp>
          <p:nvSpPr>
            <p:cNvPr id="4" name="TextBox 4"/>
            <p:cNvSpPr txBox="1"/>
            <p:nvPr/>
          </p:nvSpPr>
          <p:spPr>
            <a:xfrm>
              <a:off x="0" y="-76200"/>
              <a:ext cx="9296400" cy="1525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Business </a:t>
              </a:r>
              <a:r>
                <a:rPr lang="en-US" sz="6999" b="1" dirty="0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Goals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14680"/>
              <a:ext cx="7025100" cy="1466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Automated risk prediction for better decisions</a:t>
              </a:r>
              <a:endParaRPr lang="en-US" sz="31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0035187" y="1515588"/>
            <a:ext cx="1821708" cy="182170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24358" y="1704759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733254" y="2143069"/>
            <a:ext cx="425574" cy="566744"/>
          </a:xfrm>
          <a:custGeom>
            <a:avLst/>
            <a:gdLst/>
            <a:ahLst/>
            <a:cxnLst/>
            <a:rect l="l" t="t" r="r" b="b"/>
            <a:pathLst>
              <a:path w="425574" h="566744">
                <a:moveTo>
                  <a:pt x="0" y="0"/>
                </a:moveTo>
                <a:lnTo>
                  <a:pt x="425574" y="0"/>
                </a:lnTo>
                <a:lnTo>
                  <a:pt x="425574" y="566745"/>
                </a:lnTo>
                <a:lnTo>
                  <a:pt x="0" y="566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2654318" y="1633915"/>
            <a:ext cx="3887104" cy="2029491"/>
            <a:chOff x="0" y="0"/>
            <a:chExt cx="5182806" cy="270598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5182806" cy="784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 u="none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Goal  01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15584"/>
              <a:ext cx="5182806" cy="1790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Reduce loan defaults by accurately predicting financial risk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0035187" y="4232646"/>
            <a:ext cx="1821708" cy="182170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4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224358" y="4421817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6"/>
                </a:lnTo>
                <a:lnTo>
                  <a:pt x="0" y="1443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2654318" y="4350974"/>
            <a:ext cx="3887104" cy="2029491"/>
            <a:chOff x="0" y="0"/>
            <a:chExt cx="5182806" cy="270598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5182806" cy="784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 u="none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Goal </a:t>
              </a:r>
              <a:r>
                <a:rPr lang="en-US" sz="3799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0</a:t>
              </a:r>
              <a:r>
                <a:rPr lang="en-US" sz="3799" b="1" u="none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15584"/>
              <a:ext cx="5182806" cy="1790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Help banks make better decisions through data-driven risk assessment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0035187" y="6946087"/>
            <a:ext cx="1821708" cy="182170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4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0224358" y="7135259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2654318" y="7064415"/>
            <a:ext cx="3887104" cy="2029491"/>
            <a:chOff x="0" y="0"/>
            <a:chExt cx="5182806" cy="270598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5182806" cy="784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 u="none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Goal </a:t>
              </a:r>
              <a:r>
                <a:rPr lang="en-US" sz="3799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0</a:t>
              </a:r>
              <a:r>
                <a:rPr lang="en-US" sz="3799" b="1" u="none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3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15584"/>
              <a:ext cx="5182806" cy="1790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Automate and simplify risk prediction for faster, fairer results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10610812" y="4805196"/>
            <a:ext cx="670457" cy="676608"/>
          </a:xfrm>
          <a:custGeom>
            <a:avLst/>
            <a:gdLst/>
            <a:ahLst/>
            <a:cxnLst/>
            <a:rect l="l" t="t" r="r" b="b"/>
            <a:pathLst>
              <a:path w="670457" h="676608">
                <a:moveTo>
                  <a:pt x="0" y="0"/>
                </a:moveTo>
                <a:lnTo>
                  <a:pt x="670458" y="0"/>
                </a:lnTo>
                <a:lnTo>
                  <a:pt x="670458" y="676608"/>
                </a:lnTo>
                <a:lnTo>
                  <a:pt x="0" y="6766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0733254" y="7543282"/>
            <a:ext cx="442544" cy="627318"/>
          </a:xfrm>
          <a:custGeom>
            <a:avLst/>
            <a:gdLst/>
            <a:ahLst/>
            <a:cxnLst/>
            <a:rect l="l" t="t" r="r" b="b"/>
            <a:pathLst>
              <a:path w="442544" h="627318">
                <a:moveTo>
                  <a:pt x="0" y="0"/>
                </a:moveTo>
                <a:lnTo>
                  <a:pt x="442544" y="0"/>
                </a:lnTo>
                <a:lnTo>
                  <a:pt x="442544" y="627318"/>
                </a:lnTo>
                <a:lnTo>
                  <a:pt x="0" y="6273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90" y="4621551"/>
            <a:ext cx="9446810" cy="3854084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12032" y="-93399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1179620"/>
            <a:ext cx="12063594" cy="1636945"/>
            <a:chOff x="0" y="203344"/>
            <a:chExt cx="16084792" cy="2182593"/>
          </a:xfrm>
        </p:grpSpPr>
        <p:sp>
          <p:nvSpPr>
            <p:cNvPr id="5" name="TextBox 5"/>
            <p:cNvSpPr txBox="1"/>
            <p:nvPr/>
          </p:nvSpPr>
          <p:spPr>
            <a:xfrm>
              <a:off x="0" y="203344"/>
              <a:ext cx="16084792" cy="1525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 dirty="0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Dataset Overview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78335"/>
              <a:ext cx="14521681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 lang="en-US" sz="3199" u="none" dirty="0">
                <a:solidFill>
                  <a:srgbClr val="F4F4F4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972046" y="4305300"/>
            <a:ext cx="7049009" cy="4977874"/>
            <a:chOff x="-12701" y="-200656"/>
            <a:chExt cx="9398679" cy="663716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3516744"/>
              <a:ext cx="8383006" cy="943997"/>
              <a:chOff x="0" y="59897"/>
              <a:chExt cx="1655902" cy="18646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59897"/>
                <a:ext cx="1655902" cy="186469"/>
              </a:xfrm>
              <a:custGeom>
                <a:avLst/>
                <a:gdLst/>
                <a:ahLst/>
                <a:cxnLst/>
                <a:rect l="l" t="t" r="r" b="b"/>
                <a:pathLst>
                  <a:path w="1655902" h="186469">
                    <a:moveTo>
                      <a:pt x="93235" y="0"/>
                    </a:moveTo>
                    <a:lnTo>
                      <a:pt x="1562668" y="0"/>
                    </a:lnTo>
                    <a:cubicBezTo>
                      <a:pt x="1587395" y="0"/>
                      <a:pt x="1611110" y="9823"/>
                      <a:pt x="1628595" y="27308"/>
                    </a:cubicBezTo>
                    <a:cubicBezTo>
                      <a:pt x="1646080" y="44793"/>
                      <a:pt x="1655902" y="68507"/>
                      <a:pt x="1655902" y="93235"/>
                    </a:cubicBezTo>
                    <a:lnTo>
                      <a:pt x="1655902" y="93235"/>
                    </a:lnTo>
                    <a:cubicBezTo>
                      <a:pt x="1655902" y="144727"/>
                      <a:pt x="1614160" y="186469"/>
                      <a:pt x="1562668" y="186469"/>
                    </a:cubicBezTo>
                    <a:lnTo>
                      <a:pt x="93235" y="186469"/>
                    </a:lnTo>
                    <a:cubicBezTo>
                      <a:pt x="68507" y="186469"/>
                      <a:pt x="44793" y="176646"/>
                      <a:pt x="27308" y="159161"/>
                    </a:cubicBezTo>
                    <a:cubicBezTo>
                      <a:pt x="9823" y="141676"/>
                      <a:pt x="0" y="117962"/>
                      <a:pt x="0" y="93235"/>
                    </a:cubicBezTo>
                    <a:lnTo>
                      <a:pt x="0" y="93235"/>
                    </a:lnTo>
                    <a:cubicBezTo>
                      <a:pt x="0" y="68507"/>
                      <a:pt x="9823" y="44793"/>
                      <a:pt x="27308" y="27308"/>
                    </a:cubicBezTo>
                    <a:cubicBezTo>
                      <a:pt x="44793" y="9823"/>
                      <a:pt x="68507" y="0"/>
                      <a:pt x="93235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59897"/>
                <a:ext cx="1655902" cy="1864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 b="1" dirty="0">
                    <a:solidFill>
                      <a:srgbClr val="718BAB"/>
                    </a:solidFill>
                    <a:latin typeface="Helios Bold"/>
                    <a:ea typeface="Helios Bold"/>
                    <a:cs typeface="Helios Bold"/>
                    <a:sym typeface="Helios Bold"/>
                  </a:rPr>
                  <a:t>Low, High</a:t>
                </a: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5154968"/>
              <a:ext cx="8383006" cy="1281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endParaRPr lang="en-US" sz="2999" b="1" dirty="0">
                <a:solidFill>
                  <a:srgbClr val="718BAB"/>
                </a:solidFill>
                <a:latin typeface="Helios Bold"/>
                <a:ea typeface="Helios Bold"/>
                <a:cs typeface="Helios Bold"/>
                <a:sym typeface="Helios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12701" y="-200656"/>
              <a:ext cx="9398679" cy="54837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Dataset source: Kaggle</a:t>
              </a:r>
            </a:p>
            <a:p>
              <a:pPr>
                <a:lnSpc>
                  <a:spcPts val="3639"/>
                </a:lnSpc>
                <a:spcBef>
                  <a:spcPct val="0"/>
                </a:spcBef>
              </a:pPr>
              <a:endParaRPr lang="en-US" sz="25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marL="457200" lvl="0" indent="-457200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Dataset includes features such as age, income, credit score, loan amount, and more</a:t>
              </a:r>
            </a:p>
            <a:p>
              <a:pPr marL="457200" lvl="0" indent="-457200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25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marL="457200" indent="-457200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Predictive target:</a:t>
              </a:r>
            </a:p>
            <a:p>
              <a:pPr marL="457200" lvl="0" indent="-457200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25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marL="457200" lvl="0" indent="-457200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25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marL="457200" lvl="0" indent="-457200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25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219765"/>
              <a:ext cx="8383006" cy="559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5025293"/>
              <a:ext cx="8383006" cy="1174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Both numbers(e.g. income) and categories(e.g. Loan purpose )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>
            <a:extLst>
              <a:ext uri="{FF2B5EF4-FFF2-40B4-BE49-F238E27FC236}">
                <a16:creationId xmlns:a16="http://schemas.microsoft.com/office/drawing/2014/main" id="{6E2C3594-5EB8-9396-35DC-B7F21477608B}"/>
              </a:ext>
            </a:extLst>
          </p:cNvPr>
          <p:cNvSpPr/>
          <p:nvPr/>
        </p:nvSpPr>
        <p:spPr>
          <a:xfrm>
            <a:off x="-12032" y="-93399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3A9ADA81-DF70-DE10-1FD0-D06A1E6EB818}"/>
              </a:ext>
            </a:extLst>
          </p:cNvPr>
          <p:cNvGrpSpPr/>
          <p:nvPr/>
        </p:nvGrpSpPr>
        <p:grpSpPr>
          <a:xfrm>
            <a:off x="1028700" y="1179620"/>
            <a:ext cx="12063594" cy="1636945"/>
            <a:chOff x="0" y="203344"/>
            <a:chExt cx="16084792" cy="2182593"/>
          </a:xfrm>
        </p:grpSpPr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8B4EE13-E1B6-DACF-9656-54D7FCE4D94F}"/>
                </a:ext>
              </a:extLst>
            </p:cNvPr>
            <p:cNvSpPr txBox="1"/>
            <p:nvPr/>
          </p:nvSpPr>
          <p:spPr>
            <a:xfrm>
              <a:off x="0" y="203344"/>
              <a:ext cx="16084792" cy="1513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99"/>
                </a:lnSpc>
              </a:pPr>
              <a:r>
                <a:rPr lang="en-US" sz="6950" dirty="0">
                  <a:solidFill>
                    <a:srgbClr val="FFFFFF"/>
                  </a:solidFill>
                  <a:ea typeface="+mn-lt"/>
                  <a:cs typeface="+mn-lt"/>
                  <a:sym typeface="Klein Bold"/>
                </a:rPr>
                <a:t>Software Tools Used</a:t>
              </a:r>
              <a:endParaRPr lang="en-US" dirty="0">
                <a:ea typeface="+mn-lt"/>
                <a:cs typeface="+mn-lt"/>
              </a:endParaRP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1A3B4582-7450-C623-EF84-418880D87378}"/>
                </a:ext>
              </a:extLst>
            </p:cNvPr>
            <p:cNvSpPr txBox="1"/>
            <p:nvPr/>
          </p:nvSpPr>
          <p:spPr>
            <a:xfrm>
              <a:off x="0" y="1678335"/>
              <a:ext cx="14521681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 lang="en-US" sz="3199" u="none" dirty="0">
                <a:solidFill>
                  <a:srgbClr val="F4F4F4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pic>
        <p:nvPicPr>
          <p:cNvPr id="19" name="Picture 18" descr="A logo with a paper boat&#10;&#10;Description automatically generated">
            <a:extLst>
              <a:ext uri="{FF2B5EF4-FFF2-40B4-BE49-F238E27FC236}">
                <a16:creationId xmlns:a16="http://schemas.microsoft.com/office/drawing/2014/main" id="{6786CFEE-3177-A5CC-11FA-9A6B4522A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031" y="5145705"/>
            <a:ext cx="2800350" cy="1638300"/>
          </a:xfrm>
          <a:prstGeom prst="rect">
            <a:avLst/>
          </a:prstGeom>
        </p:spPr>
      </p:pic>
      <p:pic>
        <p:nvPicPr>
          <p:cNvPr id="20" name="Picture 19" descr="A close-up of a logo&#10;&#10;Description automatically generated">
            <a:extLst>
              <a:ext uri="{FF2B5EF4-FFF2-40B4-BE49-F238E27FC236}">
                <a16:creationId xmlns:a16="http://schemas.microsoft.com/office/drawing/2014/main" id="{040B8078-C4ED-6CF3-4355-EEC2BBB87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42" y="5689387"/>
            <a:ext cx="4162425" cy="1095375"/>
          </a:xfrm>
          <a:prstGeom prst="rect">
            <a:avLst/>
          </a:prstGeom>
        </p:spPr>
      </p:pic>
      <p:pic>
        <p:nvPicPr>
          <p:cNvPr id="21" name="Picture 20" descr="A group of logos with text&#10;&#10;Description automatically generated">
            <a:extLst>
              <a:ext uri="{FF2B5EF4-FFF2-40B4-BE49-F238E27FC236}">
                <a16:creationId xmlns:a16="http://schemas.microsoft.com/office/drawing/2014/main" id="{D53846E9-BD75-3A32-0770-540D06F2A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638" y="5194809"/>
            <a:ext cx="1704975" cy="1600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9572A9-454E-100D-7D8A-78E1E4D71D10}"/>
              </a:ext>
            </a:extLst>
          </p:cNvPr>
          <p:cNvSpPr txBox="1"/>
          <p:nvPr/>
        </p:nvSpPr>
        <p:spPr>
          <a:xfrm>
            <a:off x="1453551" y="4462014"/>
            <a:ext cx="90620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Programming Languages:</a:t>
            </a:r>
            <a:r>
              <a:rPr lang="en-US"/>
              <a:t> Python</a:t>
            </a:r>
          </a:p>
        </p:txBody>
      </p:sp>
      <p:pic>
        <p:nvPicPr>
          <p:cNvPr id="23" name="Picture 22" descr="A blue triangle with a cross&#10;&#10;Description automatically generated">
            <a:extLst>
              <a:ext uri="{FF2B5EF4-FFF2-40B4-BE49-F238E27FC236}">
                <a16:creationId xmlns:a16="http://schemas.microsoft.com/office/drawing/2014/main" id="{FB3F83AA-476C-3F2B-589F-ACCD993F4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3557" y="6995285"/>
            <a:ext cx="1496144" cy="14314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5FC15F-C4AE-14BE-2042-B37D90EDDBEE}"/>
              </a:ext>
            </a:extLst>
          </p:cNvPr>
          <p:cNvSpPr txBox="1"/>
          <p:nvPr/>
        </p:nvSpPr>
        <p:spPr>
          <a:xfrm>
            <a:off x="7772400" y="4828636"/>
            <a:ext cx="6387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Web Development:</a:t>
            </a:r>
            <a:r>
              <a:rPr lang="en-US"/>
              <a:t> Streamlit, HTML, CSS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C6DE54-90A7-88C9-14E5-544A2C53C9D5}"/>
              </a:ext>
            </a:extLst>
          </p:cNvPr>
          <p:cNvSpPr txBox="1"/>
          <p:nvPr/>
        </p:nvSpPr>
        <p:spPr>
          <a:xfrm>
            <a:off x="1453551" y="5022730"/>
            <a:ext cx="54820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Tools/IDEs:</a:t>
            </a: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Notebook,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4177897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8200" y="3671820"/>
            <a:ext cx="7353300" cy="3563678"/>
            <a:chOff x="-254000" y="-76200"/>
            <a:chExt cx="9804399" cy="4751570"/>
          </a:xfrm>
        </p:grpSpPr>
        <p:sp>
          <p:nvSpPr>
            <p:cNvPr id="6" name="TextBox 6"/>
            <p:cNvSpPr txBox="1"/>
            <p:nvPr/>
          </p:nvSpPr>
          <p:spPr>
            <a:xfrm>
              <a:off x="-254000" y="-76200"/>
              <a:ext cx="9804399" cy="30819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Implementation </a:t>
              </a:r>
              <a:r>
                <a:rPr lang="en-US" sz="6999" b="1" dirty="0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Overview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208729"/>
              <a:ext cx="7143583" cy="1466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u="none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Briefly elaborate on implementation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42260" y="3678964"/>
            <a:ext cx="8110579" cy="881139"/>
            <a:chOff x="0" y="-66675"/>
            <a:chExt cx="10814106" cy="11748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14168" y="-66675"/>
              <a:ext cx="9499938" cy="11748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Data Preprocessing: Handled missing values, encoded categories, and scaled features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42260" y="4944900"/>
            <a:ext cx="7539863" cy="881139"/>
            <a:chOff x="0" y="-50843"/>
            <a:chExt cx="10053151" cy="11748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14169" y="-50843"/>
              <a:ext cx="8738982" cy="1174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Class Balancing: Used SMOTE to fix imbalances</a:t>
              </a:r>
              <a:r>
                <a:rPr lang="en-US" sz="2599" u="none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42260" y="6198962"/>
            <a:ext cx="8340939" cy="2727798"/>
            <a:chOff x="0" y="-50843"/>
            <a:chExt cx="11121252" cy="363706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314168" y="-50843"/>
              <a:ext cx="9807084" cy="36370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Model Selection: Logistic Regression</a:t>
              </a: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		        Random Forest</a:t>
              </a: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		        Gradient Boosting</a:t>
              </a: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		        K-Nearest Neighbors</a:t>
              </a: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		        Support Vector Machine(SVM)</a:t>
              </a: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42260" y="8707087"/>
            <a:ext cx="7539863" cy="881139"/>
            <a:chOff x="0" y="-50843"/>
            <a:chExt cx="10053151" cy="11748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314169" y="-50843"/>
              <a:ext cx="8738982" cy="1174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Model Tuning: Hyperparameter tuning, 			    Cross-validation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9187325" y="0"/>
            <a:ext cx="9144000" cy="10295868"/>
            <a:chOff x="0" y="0"/>
            <a:chExt cx="2408296" cy="27116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08296" cy="2711669"/>
            </a:xfrm>
            <a:custGeom>
              <a:avLst/>
              <a:gdLst/>
              <a:ahLst/>
              <a:cxnLst/>
              <a:rect l="l" t="t" r="r" b="b"/>
              <a:pathLst>
                <a:path w="2408296" h="2711669">
                  <a:moveTo>
                    <a:pt x="0" y="0"/>
                  </a:moveTo>
                  <a:lnTo>
                    <a:pt x="2408296" y="0"/>
                  </a:lnTo>
                  <a:lnTo>
                    <a:pt x="2408296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408296" cy="2749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028700" y="2701995"/>
            <a:ext cx="4479993" cy="1374705"/>
            <a:chOff x="0" y="-547886"/>
            <a:chExt cx="1179916" cy="362062"/>
          </a:xfrm>
        </p:grpSpPr>
        <p:sp>
          <p:nvSpPr>
            <p:cNvPr id="3" name="Freeform 3"/>
            <p:cNvSpPr/>
            <p:nvPr/>
          </p:nvSpPr>
          <p:spPr>
            <a:xfrm>
              <a:off x="0" y="-516290"/>
              <a:ext cx="1179916" cy="295387"/>
            </a:xfrm>
            <a:custGeom>
              <a:avLst/>
              <a:gdLst/>
              <a:ahLst/>
              <a:cxnLst/>
              <a:rect l="l" t="t" r="r" b="b"/>
              <a:pathLst>
                <a:path w="838907" h="295387">
                  <a:moveTo>
                    <a:pt x="147694" y="0"/>
                  </a:moveTo>
                  <a:lnTo>
                    <a:pt x="691214" y="0"/>
                  </a:lnTo>
                  <a:cubicBezTo>
                    <a:pt x="730384" y="0"/>
                    <a:pt x="767951" y="15561"/>
                    <a:pt x="795649" y="43258"/>
                  </a:cubicBezTo>
                  <a:cubicBezTo>
                    <a:pt x="823347" y="70956"/>
                    <a:pt x="838907" y="108523"/>
                    <a:pt x="838907" y="147694"/>
                  </a:cubicBezTo>
                  <a:lnTo>
                    <a:pt x="838907" y="147694"/>
                  </a:lnTo>
                  <a:cubicBezTo>
                    <a:pt x="838907" y="186864"/>
                    <a:pt x="823347" y="224431"/>
                    <a:pt x="795649" y="252129"/>
                  </a:cubicBezTo>
                  <a:cubicBezTo>
                    <a:pt x="767951" y="279827"/>
                    <a:pt x="730384" y="295387"/>
                    <a:pt x="691214" y="295387"/>
                  </a:cubicBezTo>
                  <a:lnTo>
                    <a:pt x="147694" y="295387"/>
                  </a:lnTo>
                  <a:cubicBezTo>
                    <a:pt x="108523" y="295387"/>
                    <a:pt x="70956" y="279827"/>
                    <a:pt x="43258" y="252129"/>
                  </a:cubicBezTo>
                  <a:cubicBezTo>
                    <a:pt x="15561" y="224431"/>
                    <a:pt x="0" y="186864"/>
                    <a:pt x="0" y="147694"/>
                  </a:cubicBezTo>
                  <a:lnTo>
                    <a:pt x="0" y="147694"/>
                  </a:lnTo>
                  <a:cubicBezTo>
                    <a:pt x="0" y="108523"/>
                    <a:pt x="15561" y="70956"/>
                    <a:pt x="43258" y="43258"/>
                  </a:cubicBezTo>
                  <a:cubicBezTo>
                    <a:pt x="70956" y="15561"/>
                    <a:pt x="108523" y="0"/>
                    <a:pt x="14769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580" y="-547886"/>
              <a:ext cx="962238" cy="362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Data quality issues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454595"/>
            <a:ext cx="4479993" cy="1374705"/>
            <a:chOff x="0" y="-632210"/>
            <a:chExt cx="1179916" cy="362062"/>
          </a:xfrm>
        </p:grpSpPr>
        <p:sp>
          <p:nvSpPr>
            <p:cNvPr id="6" name="Freeform 6"/>
            <p:cNvSpPr/>
            <p:nvPr/>
          </p:nvSpPr>
          <p:spPr>
            <a:xfrm>
              <a:off x="0" y="-587086"/>
              <a:ext cx="1179916" cy="295387"/>
            </a:xfrm>
            <a:custGeom>
              <a:avLst/>
              <a:gdLst/>
              <a:ahLst/>
              <a:cxnLst/>
              <a:rect l="l" t="t" r="r" b="b"/>
              <a:pathLst>
                <a:path w="838907" h="295387">
                  <a:moveTo>
                    <a:pt x="147694" y="0"/>
                  </a:moveTo>
                  <a:lnTo>
                    <a:pt x="691214" y="0"/>
                  </a:lnTo>
                  <a:cubicBezTo>
                    <a:pt x="730384" y="0"/>
                    <a:pt x="767951" y="15561"/>
                    <a:pt x="795649" y="43258"/>
                  </a:cubicBezTo>
                  <a:cubicBezTo>
                    <a:pt x="823347" y="70956"/>
                    <a:pt x="838907" y="108523"/>
                    <a:pt x="838907" y="147694"/>
                  </a:cubicBezTo>
                  <a:lnTo>
                    <a:pt x="838907" y="147694"/>
                  </a:lnTo>
                  <a:cubicBezTo>
                    <a:pt x="838907" y="186864"/>
                    <a:pt x="823347" y="224431"/>
                    <a:pt x="795649" y="252129"/>
                  </a:cubicBezTo>
                  <a:cubicBezTo>
                    <a:pt x="767951" y="279827"/>
                    <a:pt x="730384" y="295387"/>
                    <a:pt x="691214" y="295387"/>
                  </a:cubicBezTo>
                  <a:lnTo>
                    <a:pt x="147694" y="295387"/>
                  </a:lnTo>
                  <a:cubicBezTo>
                    <a:pt x="108523" y="295387"/>
                    <a:pt x="70956" y="279827"/>
                    <a:pt x="43258" y="252129"/>
                  </a:cubicBezTo>
                  <a:cubicBezTo>
                    <a:pt x="15561" y="224431"/>
                    <a:pt x="0" y="186864"/>
                    <a:pt x="0" y="147694"/>
                  </a:cubicBezTo>
                  <a:lnTo>
                    <a:pt x="0" y="147694"/>
                  </a:lnTo>
                  <a:cubicBezTo>
                    <a:pt x="0" y="108523"/>
                    <a:pt x="15561" y="70956"/>
                    <a:pt x="43258" y="43258"/>
                  </a:cubicBezTo>
                  <a:cubicBezTo>
                    <a:pt x="70956" y="15561"/>
                    <a:pt x="108523" y="0"/>
                    <a:pt x="14769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6245" y="-632210"/>
              <a:ext cx="838907" cy="362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Class imbalance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4581" y="6283395"/>
            <a:ext cx="4479995" cy="1374705"/>
            <a:chOff x="-1176" y="-33338"/>
            <a:chExt cx="1278968" cy="362062"/>
          </a:xfrm>
        </p:grpSpPr>
        <p:sp>
          <p:nvSpPr>
            <p:cNvPr id="9" name="Freeform 9"/>
            <p:cNvSpPr/>
            <p:nvPr/>
          </p:nvSpPr>
          <p:spPr>
            <a:xfrm>
              <a:off x="-1176" y="-1"/>
              <a:ext cx="1278968" cy="295387"/>
            </a:xfrm>
            <a:custGeom>
              <a:avLst/>
              <a:gdLst/>
              <a:ahLst/>
              <a:cxnLst/>
              <a:rect l="l" t="t" r="r" b="b"/>
              <a:pathLst>
                <a:path w="838907" h="295387">
                  <a:moveTo>
                    <a:pt x="147694" y="0"/>
                  </a:moveTo>
                  <a:lnTo>
                    <a:pt x="691214" y="0"/>
                  </a:lnTo>
                  <a:cubicBezTo>
                    <a:pt x="730384" y="0"/>
                    <a:pt x="767951" y="15561"/>
                    <a:pt x="795649" y="43258"/>
                  </a:cubicBezTo>
                  <a:cubicBezTo>
                    <a:pt x="823347" y="70956"/>
                    <a:pt x="838907" y="108523"/>
                    <a:pt x="838907" y="147694"/>
                  </a:cubicBezTo>
                  <a:lnTo>
                    <a:pt x="838907" y="147694"/>
                  </a:lnTo>
                  <a:cubicBezTo>
                    <a:pt x="838907" y="186864"/>
                    <a:pt x="823347" y="224431"/>
                    <a:pt x="795649" y="252129"/>
                  </a:cubicBezTo>
                  <a:cubicBezTo>
                    <a:pt x="767951" y="279827"/>
                    <a:pt x="730384" y="295387"/>
                    <a:pt x="691214" y="295387"/>
                  </a:cubicBezTo>
                  <a:lnTo>
                    <a:pt x="147694" y="295387"/>
                  </a:lnTo>
                  <a:cubicBezTo>
                    <a:pt x="108523" y="295387"/>
                    <a:pt x="70956" y="279827"/>
                    <a:pt x="43258" y="252129"/>
                  </a:cubicBezTo>
                  <a:cubicBezTo>
                    <a:pt x="15561" y="224431"/>
                    <a:pt x="0" y="186864"/>
                    <a:pt x="0" y="147694"/>
                  </a:cubicBezTo>
                  <a:lnTo>
                    <a:pt x="0" y="147694"/>
                  </a:lnTo>
                  <a:cubicBezTo>
                    <a:pt x="0" y="108523"/>
                    <a:pt x="15561" y="70956"/>
                    <a:pt x="43258" y="43258"/>
                  </a:cubicBezTo>
                  <a:cubicBezTo>
                    <a:pt x="70956" y="15561"/>
                    <a:pt x="108523" y="0"/>
                    <a:pt x="14769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4199" y="-33338"/>
              <a:ext cx="1076818" cy="362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Different data types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096000" y="3162300"/>
            <a:ext cx="97536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Data cleaning and preprocessing technique used</a:t>
            </a:r>
            <a:endParaRPr lang="en-US" sz="3200" b="1" u="none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143368" y="4952626"/>
            <a:ext cx="825843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Used SMOTE to create balanced data</a:t>
            </a:r>
            <a:endParaRPr lang="en-US" sz="3200" b="1" u="none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248400" y="8496300"/>
            <a:ext cx="9067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63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Hyperparameter tuning and cross-validation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1163355"/>
            <a:ext cx="12534900" cy="1838801"/>
            <a:chOff x="0" y="-76200"/>
            <a:chExt cx="16713201" cy="245173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76200"/>
              <a:ext cx="16713201" cy="1525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Challenges and </a:t>
              </a:r>
              <a:r>
                <a:rPr lang="en-US" sz="6999" b="1" dirty="0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Solution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678334"/>
              <a:ext cx="7824889" cy="69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 lang="en-US" sz="31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30" name="Group 8">
            <a:extLst>
              <a:ext uri="{FF2B5EF4-FFF2-40B4-BE49-F238E27FC236}">
                <a16:creationId xmlns:a16="http://schemas.microsoft.com/office/drawing/2014/main" id="{17F8CDAC-DB82-411D-840E-64750CAF5676}"/>
              </a:ext>
            </a:extLst>
          </p:cNvPr>
          <p:cNvGrpSpPr/>
          <p:nvPr/>
        </p:nvGrpSpPr>
        <p:grpSpPr>
          <a:xfrm>
            <a:off x="1024579" y="8039100"/>
            <a:ext cx="4479995" cy="1374705"/>
            <a:chOff x="0" y="-33338"/>
            <a:chExt cx="1278968" cy="362062"/>
          </a:xfrm>
        </p:grpSpPr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04E25C06-C0FF-4194-8C55-4D79A46CE72E}"/>
                </a:ext>
              </a:extLst>
            </p:cNvPr>
            <p:cNvSpPr/>
            <p:nvPr/>
          </p:nvSpPr>
          <p:spPr>
            <a:xfrm>
              <a:off x="0" y="0"/>
              <a:ext cx="1278968" cy="295387"/>
            </a:xfrm>
            <a:custGeom>
              <a:avLst/>
              <a:gdLst/>
              <a:ahLst/>
              <a:cxnLst/>
              <a:rect l="l" t="t" r="r" b="b"/>
              <a:pathLst>
                <a:path w="838907" h="295387">
                  <a:moveTo>
                    <a:pt x="147694" y="0"/>
                  </a:moveTo>
                  <a:lnTo>
                    <a:pt x="691214" y="0"/>
                  </a:lnTo>
                  <a:cubicBezTo>
                    <a:pt x="730384" y="0"/>
                    <a:pt x="767951" y="15561"/>
                    <a:pt x="795649" y="43258"/>
                  </a:cubicBezTo>
                  <a:cubicBezTo>
                    <a:pt x="823347" y="70956"/>
                    <a:pt x="838907" y="108523"/>
                    <a:pt x="838907" y="147694"/>
                  </a:cubicBezTo>
                  <a:lnTo>
                    <a:pt x="838907" y="147694"/>
                  </a:lnTo>
                  <a:cubicBezTo>
                    <a:pt x="838907" y="186864"/>
                    <a:pt x="823347" y="224431"/>
                    <a:pt x="795649" y="252129"/>
                  </a:cubicBezTo>
                  <a:cubicBezTo>
                    <a:pt x="767951" y="279827"/>
                    <a:pt x="730384" y="295387"/>
                    <a:pt x="691214" y="295387"/>
                  </a:cubicBezTo>
                  <a:lnTo>
                    <a:pt x="147694" y="295387"/>
                  </a:lnTo>
                  <a:cubicBezTo>
                    <a:pt x="108523" y="295387"/>
                    <a:pt x="70956" y="279827"/>
                    <a:pt x="43258" y="252129"/>
                  </a:cubicBezTo>
                  <a:cubicBezTo>
                    <a:pt x="15561" y="224431"/>
                    <a:pt x="0" y="186864"/>
                    <a:pt x="0" y="147694"/>
                  </a:cubicBezTo>
                  <a:lnTo>
                    <a:pt x="0" y="147694"/>
                  </a:lnTo>
                  <a:cubicBezTo>
                    <a:pt x="0" y="108523"/>
                    <a:pt x="15561" y="70956"/>
                    <a:pt x="43258" y="43258"/>
                  </a:cubicBezTo>
                  <a:cubicBezTo>
                    <a:pt x="70956" y="15561"/>
                    <a:pt x="108523" y="0"/>
                    <a:pt x="14769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C477F8E6-E62B-41AA-BB7A-310C8C878436}"/>
                </a:ext>
              </a:extLst>
            </p:cNvPr>
            <p:cNvSpPr txBox="1"/>
            <p:nvPr/>
          </p:nvSpPr>
          <p:spPr>
            <a:xfrm>
              <a:off x="124199" y="-33338"/>
              <a:ext cx="1076818" cy="362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Overfitting</a:t>
              </a:r>
            </a:p>
          </p:txBody>
        </p:sp>
      </p:grpSp>
      <p:sp>
        <p:nvSpPr>
          <p:cNvPr id="39" name="TextBox 13">
            <a:extLst>
              <a:ext uri="{FF2B5EF4-FFF2-40B4-BE49-F238E27FC236}">
                <a16:creationId xmlns:a16="http://schemas.microsoft.com/office/drawing/2014/main" id="{AEAF4B3E-1FCE-40E6-A5ED-6A8C960D7A99}"/>
              </a:ext>
            </a:extLst>
          </p:cNvPr>
          <p:cNvSpPr txBox="1"/>
          <p:nvPr/>
        </p:nvSpPr>
        <p:spPr>
          <a:xfrm>
            <a:off x="6172200" y="6705226"/>
            <a:ext cx="7315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63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Standardized the data for consistency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2">
            <a:extLst>
              <a:ext uri="{FF2B5EF4-FFF2-40B4-BE49-F238E27FC236}">
                <a16:creationId xmlns:a16="http://schemas.microsoft.com/office/drawing/2014/main" id="{82E4CD92-EC0E-4828-A71A-E2D5280C7F0C}"/>
              </a:ext>
            </a:extLst>
          </p:cNvPr>
          <p:cNvSpPr/>
          <p:nvPr/>
        </p:nvSpPr>
        <p:spPr>
          <a:xfrm>
            <a:off x="8607208" y="4405989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8600262" y="1638300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508998" y="7103306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959784" y="6993340"/>
            <a:ext cx="5585113" cy="1698299"/>
            <a:chOff x="0" y="1208307"/>
            <a:chExt cx="7446817" cy="2264398"/>
          </a:xfrm>
        </p:grpSpPr>
        <p:sp>
          <p:nvSpPr>
            <p:cNvPr id="5" name="TextBox 5"/>
            <p:cNvSpPr txBox="1"/>
            <p:nvPr/>
          </p:nvSpPr>
          <p:spPr>
            <a:xfrm>
              <a:off x="0" y="1208307"/>
              <a:ext cx="7446817" cy="784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 dirty="0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Deployment</a:t>
              </a:r>
              <a:endParaRPr lang="en-US" sz="3799" b="1" u="none" dirty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297853"/>
              <a:ext cx="7446817" cy="1174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Deploy model using a web based application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9411059" cy="10287000"/>
            <a:chOff x="0" y="0"/>
            <a:chExt cx="2478633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2288955"/>
            <a:ext cx="7353300" cy="3478453"/>
            <a:chOff x="0" y="-76200"/>
            <a:chExt cx="8995831" cy="463793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8995831" cy="4637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Further </a:t>
              </a:r>
              <a:r>
                <a:rPr lang="en-US" sz="6999" b="1" dirty="0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Implementation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" y="3638338"/>
              <a:ext cx="7970398" cy="697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 lang="en-US" sz="31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820400" y="1362419"/>
            <a:ext cx="5585113" cy="1859940"/>
            <a:chOff x="0" y="0"/>
            <a:chExt cx="7446817" cy="247992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7446817" cy="784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 dirty="0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Integration</a:t>
              </a:r>
              <a:endParaRPr lang="en-US" sz="3799" b="1" u="none" dirty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305068"/>
              <a:ext cx="7446817" cy="1174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Embed the model into a financial institution’s loan approval process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18" name="TextBox 14">
            <a:extLst>
              <a:ext uri="{FF2B5EF4-FFF2-40B4-BE49-F238E27FC236}">
                <a16:creationId xmlns:a16="http://schemas.microsoft.com/office/drawing/2014/main" id="{33E24D56-89CD-4C5C-AD72-0F7F335E6CE0}"/>
              </a:ext>
            </a:extLst>
          </p:cNvPr>
          <p:cNvSpPr txBox="1"/>
          <p:nvPr/>
        </p:nvSpPr>
        <p:spPr>
          <a:xfrm>
            <a:off x="10896600" y="4250140"/>
            <a:ext cx="5585113" cy="588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en-US" sz="3799" b="1" u="none" dirty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Broader use cases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11A883C6-409C-4C0A-BFDD-DFEEF43D4E4D}"/>
              </a:ext>
            </a:extLst>
          </p:cNvPr>
          <p:cNvSpPr txBox="1"/>
          <p:nvPr/>
        </p:nvSpPr>
        <p:spPr>
          <a:xfrm>
            <a:off x="10820400" y="5093368"/>
            <a:ext cx="5585113" cy="88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Expan</a:t>
            </a:r>
            <a:r>
              <a:rPr lang="en-US" sz="25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d the model’s application to insurance risk assessments</a:t>
            </a:r>
            <a:endParaRPr lang="en-US" sz="2599" u="none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321</Words>
  <Application>Microsoft Office PowerPoint</Application>
  <PresentationFormat>Custom</PresentationFormat>
  <Paragraphs>79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Profile Presentation</dc:title>
  <dc:creator>User</dc:creator>
  <cp:lastModifiedBy>kk kk</cp:lastModifiedBy>
  <cp:revision>50</cp:revision>
  <dcterms:created xsi:type="dcterms:W3CDTF">2006-08-16T00:00:00Z</dcterms:created>
  <dcterms:modified xsi:type="dcterms:W3CDTF">2024-10-03T15:45:25Z</dcterms:modified>
  <dc:identifier>DAGSclYc-iw</dc:identifier>
</cp:coreProperties>
</file>